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3"/>
  </p:notesMasterIdLst>
  <p:sldIdLst>
    <p:sldId id="257" r:id="rId2"/>
    <p:sldId id="256" r:id="rId3"/>
    <p:sldId id="267" r:id="rId4"/>
    <p:sldId id="259" r:id="rId5"/>
    <p:sldId id="293" r:id="rId6"/>
    <p:sldId id="294" r:id="rId7"/>
    <p:sldId id="260" r:id="rId8"/>
    <p:sldId id="258" r:id="rId9"/>
    <p:sldId id="262" r:id="rId10"/>
    <p:sldId id="295" r:id="rId11"/>
    <p:sldId id="285" r:id="rId12"/>
    <p:sldId id="270" r:id="rId13"/>
    <p:sldId id="278" r:id="rId14"/>
    <p:sldId id="284" r:id="rId15"/>
    <p:sldId id="290" r:id="rId16"/>
    <p:sldId id="288" r:id="rId17"/>
    <p:sldId id="289" r:id="rId18"/>
    <p:sldId id="291" r:id="rId19"/>
    <p:sldId id="292" r:id="rId20"/>
    <p:sldId id="286" r:id="rId21"/>
    <p:sldId id="296" r:id="rId22"/>
  </p:sldIdLst>
  <p:sldSz cx="12192000" cy="6858000"/>
  <p:notesSz cx="7010400" cy="9296400"/>
  <p:embeddedFontLst>
    <p:embeddedFont>
      <p:font typeface="AGMultislacker" panose="02000603000000000000" pitchFamily="2" charset="0"/>
      <p:regular r:id="rId24"/>
    </p:embeddedFont>
    <p:embeddedFont>
      <p:font typeface="AGRestingTeacherFaceSolid" panose="02000603000000000000" pitchFamily="2" charset="0"/>
      <p:regular r:id="rId25"/>
    </p:embeddedFont>
    <p:embeddedFont>
      <p:font typeface="APLKinderPeeps" panose="02000603000000000000" pitchFamily="2" charset="0"/>
      <p:regular r:id="rId26"/>
    </p:embeddedFont>
    <p:embeddedFont>
      <p:font typeface="HelloBasic" panose="02000603000000000000" pitchFamily="2" charset="0"/>
      <p:regular r:id="rId27"/>
    </p:embeddedFont>
    <p:embeddedFont>
      <p:font typeface="KAExtraLargeIcedCoffee" panose="02000303000000000000" pitchFamily="2" charset="0"/>
      <p:regular r:id="rId28"/>
    </p:embeddedFont>
    <p:embeddedFont>
      <p:font typeface="KG Second Chances Sketch" panose="02000000000000000000" pitchFamily="2" charset="0"/>
      <p:regular r:id="rId29"/>
    </p:embeddedFont>
    <p:embeddedFont>
      <p:font typeface="KG Second Chances Solid" panose="02000000000000000000" pitchFamily="2" charset="0"/>
      <p:regular r:id="rId30"/>
    </p:embeddedFont>
    <p:embeddedFont>
      <p:font typeface="MJYouGuacMyWorld" panose="02000603000000000000" pitchFamily="2" charset="0"/>
      <p:regular r:id="rId31"/>
    </p:embeddedFont>
    <p:embeddedFont>
      <p:font typeface="Wingdings 3" panose="05040102010807070707" pitchFamily="18" charset="2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B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2372B8A-E81F-4B93-BABE-DF3C5BD9BF9B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682A521-61DD-4EC7-B941-FEBB275735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053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5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483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726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744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8278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880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841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019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317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2801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72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936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7142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133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0601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062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9352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82A521-61DD-4EC7-B941-FEBB275735B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642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541AB-E071-4B85-AA43-F70879B360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1BC815-3804-4CB7-A810-405B768D79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692C1E-EE2D-474D-B5CE-5B19F1CDB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3A59B-C20F-4E9C-8AD2-45D208C86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EEC991-8493-4027-8050-3CBA04E33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2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F360F5-6870-46F4-ACF8-9F6F3F33A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1DE384-7B0E-4656-89A8-C356A0AC1F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9CB05-C297-4E62-848C-4CD0D599F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987C3A-9339-4705-94A0-066711854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4483E9-8456-4DB4-B4B8-751A21598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54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3FC6F-11DD-46E7-B62B-F100E7B85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C9D69-888D-4D24-85F8-A496AAE8B5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836849-8895-4740-8FCF-03017DB8B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9AD96B-F5CB-450D-96CC-8F767C28A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13E53-6A70-47D0-B1C2-92C46CCE2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183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751D8-69DC-4D41-AED9-0D6E8A695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F39AC2-407D-4810-93AF-7A305E4727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E636FF-4983-4084-89DF-5432CA736D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92B68C-F891-4DD0-97B4-0C47766C9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5C4541-1D17-40A0-AB33-397EF45A4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117A26-464F-4CA1-977D-45F7AA1D3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213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938D70-6B76-4D97-BBAE-0A421275F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389081-8A78-4C55-802D-7C385F5C19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498064-086B-4912-96EE-01F89041DD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53E6D3-D7AE-442E-805E-3E686A3E02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95D292-6D52-4648-A5DE-3061B9E7E5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0BF1F1-E578-44C6-A229-A7159494B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A64C84-72BF-474C-AD59-F72CA5DD7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470474-901D-45A7-B7A9-5010C7C01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061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0F1B1-CAA5-4893-9250-E58A13470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805503-7407-4044-ADCD-EE5FC7AA3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FFEE11-5583-4186-B901-AE0888A42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29381A-0AB9-491E-9DCE-E6833E2BE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85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9A2964-1AD4-4126-A9FC-A23BD050D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119A6D-9D3A-434C-B7F8-AA9C71FEA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830414-51C6-4B57-98C4-CCC35A12E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096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6B51C3-C995-4001-82F9-0BCF0F06A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CDA88-771B-497B-A9D5-6989C59809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3EB9AA-1722-4787-B76B-FBFEA2487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028E4C-42BB-4733-8AA2-9223FB352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92F80E-3221-4323-9837-B27426102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CC6C1D-3C69-4B32-8572-383A52BF5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821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D6D5D-2CAC-4C7D-8E48-C77476DDF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48923F-286E-4AE2-AF17-17263CF6B8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AF7796-826F-4667-B0BD-275A4B6C9C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508C11-D451-43EA-B12F-78E7128B7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6522E-AC57-4801-AADB-0D9C134F3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4AB9DE-5F35-46A2-B79C-527691D7C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851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55D85-7200-4DC3-92AF-FAD94691D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8EC3CD-A098-4030-A309-828CBE8E6A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E3F25-ED22-47EE-8C15-66AB62CA2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590459-D008-4931-9F25-E530A29BE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6866B6-1E29-479E-A265-8BD7A6056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18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151450-A678-42B6-A2A7-06B55A6B35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44F069-4EF2-482A-B50C-8CBB0F7BDD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21870D-E549-4CD4-BD07-F830BFE1D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77FEFD-943C-4153-B6B4-8B81B04BC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FB48E0-0CD3-486F-85A8-3FDFC0B23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630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4D5D28-30DC-4E47-B9F3-BEF568191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174BF5-999D-4D82-ACD6-2552B3C495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49200D-BE49-4A05-82B3-F4EDAC8873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D45AD-57AB-4FCF-BA02-922DB7A448D6}" type="datetimeFigureOut">
              <a:rPr lang="en-US" smtClean="0"/>
              <a:t>8/20/2026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BF4AC1-D817-4F34-B860-F62899B7DA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2CCA0E-9B48-44C2-B2F2-02004E17FF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A2835-6D7D-4D88-8F83-658FFF09A1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771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cal.ga.gov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cal.ga.gov/documents/attachments/PreKFamilyHandbook.pdf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D58125-821E-D7F0-7DFB-C5CD4DDA7FC1}"/>
              </a:ext>
            </a:extLst>
          </p:cNvPr>
          <p:cNvSpPr txBox="1"/>
          <p:nvPr/>
        </p:nvSpPr>
        <p:spPr>
          <a:xfrm>
            <a:off x="6589775" y="3521054"/>
            <a:ext cx="5602224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200" dirty="0">
              <a:latin typeface="AGRestingTeacherFaceSolid" panose="02000603000000000000" pitchFamily="2" charset="0"/>
              <a:ea typeface="AGRestingTeacherFaceSolid" panose="02000603000000000000" pitchFamily="2" charset="0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latin typeface="AGRestingTeacherFaceSolid" panose="02000603000000000000" pitchFamily="2" charset="0"/>
                <a:ea typeface="AGRestingTeacherFaceSolid" panose="02000603000000000000" pitchFamily="2" charset="0"/>
                <a:cs typeface="+mj-cs"/>
              </a:rPr>
              <a:t>Pike County Schools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dirty="0">
                <a:latin typeface="AGRestingTeacherFaceSolid" panose="02000603000000000000" pitchFamily="2" charset="0"/>
                <a:ea typeface="AGRestingTeacherFaceSolid" panose="02000603000000000000" pitchFamily="2" charset="0"/>
                <a:cs typeface="+mj-cs"/>
              </a:rPr>
              <a:t>2026-2027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200" dirty="0">
              <a:latin typeface="AGRestingTeacherFaceSolid" panose="02000603000000000000" pitchFamily="2" charset="0"/>
              <a:ea typeface="AGRestingTeacherFaceSolid" panose="02000603000000000000" pitchFamily="2" charset="0"/>
              <a:cs typeface="+mj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A44501-1401-1A58-DA16-45812810BFFC}"/>
              </a:ext>
            </a:extLst>
          </p:cNvPr>
          <p:cNvSpPr txBox="1"/>
          <p:nvPr/>
        </p:nvSpPr>
        <p:spPr>
          <a:xfrm>
            <a:off x="7009991" y="1983208"/>
            <a:ext cx="5047897" cy="28891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500" dirty="0">
                <a:latin typeface="KG Second Chances Sketch" panose="02000000000000000000" pitchFamily="2" charset="0"/>
                <a:ea typeface="AGRestingTeacherFaceSolid" panose="02000603000000000000" pitchFamily="2" charset="0"/>
                <a:cs typeface="+mj-cs"/>
              </a:rPr>
              <a:t>Welcome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500" dirty="0">
                <a:latin typeface="KG Second Chances Sketch" panose="02000000000000000000" pitchFamily="2" charset="0"/>
                <a:ea typeface="AGRestingTeacherFaceSolid" panose="02000603000000000000" pitchFamily="2" charset="0"/>
                <a:cs typeface="+mj-cs"/>
              </a:rPr>
              <a:t>to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500" dirty="0">
                <a:latin typeface="KG Second Chances Sketch" panose="02000000000000000000" pitchFamily="2" charset="0"/>
                <a:ea typeface="AGRestingTeacherFaceSolid" panose="02000603000000000000" pitchFamily="2" charset="0"/>
                <a:cs typeface="+mj-cs"/>
              </a:rPr>
              <a:t>Pre-K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000" dirty="0">
              <a:latin typeface="KG Second Chances Sketch" panose="02000000000000000000" pitchFamily="2" charset="0"/>
              <a:ea typeface="AGRestingTeacherFaceSolid" panose="02000603000000000000" pitchFamily="2" charset="0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000" dirty="0">
              <a:latin typeface="KG Second Chances Sketch" panose="02000000000000000000" pitchFamily="2" charset="0"/>
              <a:ea typeface="AGRestingTeacherFaceSolid" panose="02000603000000000000" pitchFamily="2" charset="0"/>
              <a:cs typeface="+mj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BB9E8FE-9455-D441-FEE0-85813B7B9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306" y="-93289"/>
            <a:ext cx="7144102" cy="704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8871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565D22D-72DD-882C-E366-62A1C5114BB0}"/>
              </a:ext>
            </a:extLst>
          </p:cNvPr>
          <p:cNvSpPr txBox="1"/>
          <p:nvPr/>
        </p:nvSpPr>
        <p:spPr>
          <a:xfrm>
            <a:off x="5393441" y="1166842"/>
            <a:ext cx="698022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APLKinderPeeps" panose="02000603000000000000" pitchFamily="2" charset="0"/>
                <a:ea typeface="APLKinderPeeps" panose="02000603000000000000" pitchFamily="2" charset="0"/>
              </a:rPr>
              <a:t>Bright from the Start Georgia Department of Early Care and Learning (DECAL) requires Orientation for Parents of Pre-K Students. </a:t>
            </a:r>
          </a:p>
          <a:p>
            <a:endParaRPr lang="en-US" sz="3600" dirty="0">
              <a:solidFill>
                <a:schemeClr val="bg1"/>
              </a:solidFill>
              <a:latin typeface="APLKinderPeeps" panose="02000603000000000000" pitchFamily="2" charset="0"/>
              <a:ea typeface="APLKinderPeeps" panose="02000603000000000000" pitchFamily="2" charset="0"/>
            </a:endParaRPr>
          </a:p>
          <a:p>
            <a:r>
              <a:rPr lang="en-US" sz="3600" dirty="0">
                <a:solidFill>
                  <a:schemeClr val="bg1"/>
                </a:solidFill>
                <a:latin typeface="APLKinderPeeps" panose="02000603000000000000" pitchFamily="2" charset="0"/>
                <a:ea typeface="APLKinderPeeps" panose="02000603000000000000" pitchFamily="2" charset="0"/>
              </a:rPr>
              <a:t>It is intended to give parents general program information.</a:t>
            </a:r>
          </a:p>
        </p:txBody>
      </p:sp>
      <p:pic>
        <p:nvPicPr>
          <p:cNvPr id="4" name="Picture 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5E1690F9-FC00-7FEA-F424-E5BEA0092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86" y="349710"/>
            <a:ext cx="4860439" cy="5625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055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193B354-1B7B-D372-7B04-7E20083D9B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65380" y="-283236"/>
            <a:ext cx="5638800" cy="1771651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en-US" altLang="en-US" sz="5000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GRestingTeacherFaceSolid" panose="02000603000000000000" pitchFamily="2" charset="0"/>
                <a:ea typeface="AGRestingTeacherFaceSolid" panose="02000603000000000000" pitchFamily="2" charset="0"/>
              </a:rPr>
            </a:br>
            <a:br>
              <a:rPr lang="en-US" altLang="en-US" sz="5000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GRestingTeacherFaceSolid" panose="02000603000000000000" pitchFamily="2" charset="0"/>
                <a:ea typeface="AGRestingTeacherFaceSolid" panose="02000603000000000000" pitchFamily="2" charset="0"/>
              </a:rPr>
            </a:br>
            <a:br>
              <a:rPr lang="en-US" altLang="en-US" sz="5000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GRestingTeacherFaceSolid" panose="02000603000000000000" pitchFamily="2" charset="0"/>
                <a:ea typeface="AGRestingTeacherFaceSolid" panose="02000603000000000000" pitchFamily="2" charset="0"/>
              </a:rPr>
            </a:br>
            <a:r>
              <a:rPr lang="en-US" altLang="en-US" sz="4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GRestingTeacherFaceSolid" panose="02000603000000000000" pitchFamily="2" charset="0"/>
                <a:ea typeface="AGRestingTeacherFaceSolid" panose="02000603000000000000" pitchFamily="2" charset="0"/>
              </a:rPr>
              <a:t>Pre-K Teachers </a:t>
            </a:r>
            <a:br>
              <a:rPr lang="en-US" altLang="en-US" sz="4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GRestingTeacherFaceSolid" panose="02000603000000000000" pitchFamily="2" charset="0"/>
                <a:ea typeface="AGRestingTeacherFaceSolid" panose="02000603000000000000" pitchFamily="2" charset="0"/>
              </a:rPr>
            </a:br>
            <a:r>
              <a:rPr lang="en-US" altLang="en-US" sz="4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GRestingTeacherFaceSolid" panose="02000603000000000000" pitchFamily="2" charset="0"/>
                <a:ea typeface="AGRestingTeacherFaceSolid" panose="02000603000000000000" pitchFamily="2" charset="0"/>
              </a:rPr>
              <a:t>BFTS Classrooms</a:t>
            </a:r>
            <a:br>
              <a:rPr lang="en-US" altLang="en-US" sz="5000" b="1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GRestingTeacherFaceSolid" panose="02000603000000000000" pitchFamily="2" charset="0"/>
                <a:ea typeface="AGRestingTeacherFaceSolid" panose="02000603000000000000" pitchFamily="2" charset="0"/>
              </a:rPr>
            </a:br>
            <a:br>
              <a:rPr lang="en-US" altLang="en-US" sz="5000" dirty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GRestingTeacherFaceSolid" panose="02000603000000000000" pitchFamily="2" charset="0"/>
                <a:ea typeface="AGRestingTeacherFaceSolid" panose="02000603000000000000" pitchFamily="2" charset="0"/>
              </a:rPr>
            </a:br>
            <a:endParaRPr lang="en-US" altLang="en-US" sz="5000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GRestingTeacherFaceSolid" panose="02000603000000000000" pitchFamily="2" charset="0"/>
              <a:ea typeface="AGRestingTeacherFaceSolid" panose="02000603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9BD5D9A-DC91-0DED-6203-8B8603BD77C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3099" y="1686998"/>
            <a:ext cx="8619818" cy="4972419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Classroom 6: 			Erica Anthony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Classroom: 3        		Mandy Reeves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Classroom: 5 			Elizabeth Klapka-Langley</a:t>
            </a:r>
            <a:endParaRPr lang="en-US" altLang="en-US" dirty="0">
              <a:solidFill>
                <a:schemeClr val="tx1">
                  <a:lumMod val="75000"/>
                  <a:lumOff val="25000"/>
                </a:schemeClr>
              </a:solidFill>
              <a:latin typeface="HelloBasic" panose="02000603000000000000" pitchFamily="2" charset="0"/>
              <a:ea typeface="HelloBasic" panose="02000603000000000000" pitchFamily="2" charset="0"/>
            </a:endParaRP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Classroom: 8        		Lauren Norton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Classroom: 7			Breanna Oglesby</a:t>
            </a:r>
          </a:p>
          <a:p>
            <a:pPr>
              <a:lnSpc>
                <a:spcPct val="110000"/>
              </a:lnSpc>
              <a:buFont typeface="Wingdings 3" charset="2"/>
              <a:buChar char=""/>
              <a:defRPr/>
            </a:pPr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 Pre-K Coordinator:		Ambra Smith</a:t>
            </a:r>
          </a:p>
          <a:p>
            <a:pPr>
              <a:lnSpc>
                <a:spcPct val="110000"/>
              </a:lnSpc>
              <a:buFont typeface="Wingdings 3" charset="2"/>
              <a:buChar char=""/>
              <a:defRPr/>
            </a:pPr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Instructional Coach:		Lori Beth Reeves</a:t>
            </a:r>
          </a:p>
          <a:p>
            <a:pPr>
              <a:lnSpc>
                <a:spcPct val="110000"/>
              </a:lnSpc>
              <a:buFont typeface="Wingdings 3" charset="2"/>
              <a:buChar char=""/>
              <a:defRPr/>
            </a:pPr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Counselor				Cassie Pierce </a:t>
            </a:r>
          </a:p>
          <a:p>
            <a:pPr>
              <a:lnSpc>
                <a:spcPct val="110000"/>
              </a:lnSpc>
              <a:buFont typeface="Wingdings 3" charset="2"/>
              <a:buChar char=""/>
              <a:defRPr/>
            </a:pPr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Assistant Principal		Mandy Cloy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 3" charset="2"/>
              <a:buChar char=""/>
              <a:defRPr/>
            </a:pPr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Principal:				April Teal-</a:t>
            </a:r>
            <a:r>
              <a:rPr lang="en-US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elloBasic" panose="02000603000000000000" pitchFamily="2" charset="0"/>
                <a:ea typeface="HelloBasic" panose="02000603000000000000" pitchFamily="2" charset="0"/>
              </a:rPr>
              <a:t>Phagan</a:t>
            </a:r>
            <a:endParaRPr lang="en-US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HelloBasic" panose="02000603000000000000" pitchFamily="2" charset="0"/>
              <a:ea typeface="HelloBasic" panose="02000603000000000000" pitchFamily="2" charset="0"/>
            </a:endParaRPr>
          </a:p>
        </p:txBody>
      </p:sp>
      <p:pic>
        <p:nvPicPr>
          <p:cNvPr id="8" name="Picture 7" descr="A cartoon of a child&#10;&#10;Description automatically generated with low confidence">
            <a:extLst>
              <a:ext uri="{FF2B5EF4-FFF2-40B4-BE49-F238E27FC236}">
                <a16:creationId xmlns:a16="http://schemas.microsoft.com/office/drawing/2014/main" id="{608DD5D1-E769-B661-5AC1-4AA4EA766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635" y="0"/>
            <a:ext cx="36953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124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38190DB-0D89-6882-74F9-B00A4710CD17}"/>
              </a:ext>
            </a:extLst>
          </p:cNvPr>
          <p:cNvSpPr txBox="1"/>
          <p:nvPr/>
        </p:nvSpPr>
        <p:spPr>
          <a:xfrm>
            <a:off x="396000" y="1276262"/>
            <a:ext cx="105338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MJYouGuacMyWorld" panose="02000603000000000000" pitchFamily="2" charset="0"/>
                <a:ea typeface="MJYouGuacMyWorld" panose="02000603000000000000" pitchFamily="2" charset="0"/>
                <a:cs typeface="Times New Roman" panose="02020603050405020304" pitchFamily="18" charset="0"/>
              </a:rPr>
              <a:t>Specials Teacher:	</a:t>
            </a: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	Sheri Scoggins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MJYouGuacMyWorld" panose="02000603000000000000" pitchFamily="2" charset="0"/>
                <a:ea typeface="MJYouGuacMyWorld" panose="02000603000000000000" pitchFamily="2" charset="0"/>
                <a:cs typeface="Times New Roman" panose="02020603050405020304" pitchFamily="18" charset="0"/>
              </a:rPr>
              <a:t>Assistant Teachers: 	</a:t>
            </a: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Rebecca Cooper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Gay Osbolt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Stacy Hilderbrand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Emma Echols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			Tabitha Boudreau</a:t>
            </a: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MJYouGuacMyWorld" panose="02000603000000000000" pitchFamily="2" charset="0"/>
                <a:ea typeface="MJYouGuacMyWorld" panose="02000603000000000000" pitchFamily="2" charset="0"/>
                <a:cs typeface="Times New Roman" panose="02020603050405020304" pitchFamily="18" charset="0"/>
              </a:rPr>
              <a:t>School Nurse</a:t>
            </a: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: 		Hailey Betsill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CEBE7393-7437-17ED-6633-90BA7581EE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777" y="1524000"/>
            <a:ext cx="2524223" cy="5334000"/>
          </a:xfrm>
          <a:prstGeom prst="rect">
            <a:avLst/>
          </a:prstGeom>
        </p:spPr>
      </p:pic>
      <p:pic>
        <p:nvPicPr>
          <p:cNvPr id="10" name="Picture 9" descr="A picture containing window, vector graphics&#10;&#10;Description automatically generated">
            <a:extLst>
              <a:ext uri="{FF2B5EF4-FFF2-40B4-BE49-F238E27FC236}">
                <a16:creationId xmlns:a16="http://schemas.microsoft.com/office/drawing/2014/main" id="{C819AC4E-E4D6-F7F6-19E2-A496B81D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701" y="1706880"/>
            <a:ext cx="2759154" cy="515112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5502915-6F6F-1686-117A-3FBAB1CE3FD1}"/>
              </a:ext>
            </a:extLst>
          </p:cNvPr>
          <p:cNvSpPr txBox="1"/>
          <p:nvPr/>
        </p:nvSpPr>
        <p:spPr>
          <a:xfrm>
            <a:off x="829056" y="-115474"/>
            <a:ext cx="10533888" cy="1792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Pre-K Support Staff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9254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38190DB-0D89-6882-74F9-B00A4710CD17}"/>
              </a:ext>
            </a:extLst>
          </p:cNvPr>
          <p:cNvSpPr txBox="1"/>
          <p:nvPr/>
        </p:nvSpPr>
        <p:spPr>
          <a:xfrm>
            <a:off x="256205" y="2009192"/>
            <a:ext cx="1151092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9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Breakfast is $ 2.50.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9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n-US" sz="29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unch is $ 4.00. 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9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Students may bring lunch from home if preferred.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9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Due to the number of students we have in the cafeteria in the mornings, we are unable to have visitors for breakfast. Thank you for understanding. </a:t>
            </a:r>
            <a:endParaRPr lang="en-US" sz="29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9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 will begin accepting lunch visitors </a:t>
            </a:r>
            <a:r>
              <a:rPr lang="en-US" sz="29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after Labor Day.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9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Check with your child’s teacher for their specific lunchtime.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502915-6F6F-1686-117A-3FBAB1CE3FD1}"/>
              </a:ext>
            </a:extLst>
          </p:cNvPr>
          <p:cNvSpPr txBox="1"/>
          <p:nvPr/>
        </p:nvSpPr>
        <p:spPr>
          <a:xfrm>
            <a:off x="719328" y="0"/>
            <a:ext cx="10533888" cy="1792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Breakfast and Lunch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91BBDD-8CFB-D17B-095B-ED27F5D3CB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9374">
            <a:off x="10060107" y="-137846"/>
            <a:ext cx="1361985" cy="3252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092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38190DB-0D89-6882-74F9-B00A4710CD17}"/>
              </a:ext>
            </a:extLst>
          </p:cNvPr>
          <p:cNvSpPr txBox="1"/>
          <p:nvPr/>
        </p:nvSpPr>
        <p:spPr>
          <a:xfrm>
            <a:off x="3106455" y="1351140"/>
            <a:ext cx="888595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Students should wear comfortable clothes that they can manage themselves in. Remember that Pre-K is very active and hands-on. Your child will probably get dirt, paint, and food on their clothes during the school day.</a:t>
            </a:r>
            <a:r>
              <a:rPr lang="en-US" sz="27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Students should always have a clean change of clothes. 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27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 play outside, and the children will need shoes to run and climb. We recommend socks and tennis shoes.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sz="2700" dirty="0"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27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 also need all students to be potty-trained. We are not set up to change diapers like a daycare is. 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sz="27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sz="2700" dirty="0"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502915-6F6F-1686-117A-3FBAB1CE3FD1}"/>
              </a:ext>
            </a:extLst>
          </p:cNvPr>
          <p:cNvSpPr txBox="1"/>
          <p:nvPr/>
        </p:nvSpPr>
        <p:spPr>
          <a:xfrm>
            <a:off x="5071872" y="0"/>
            <a:ext cx="6181344" cy="1792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Clothing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D9FF548-8CE0-B7D0-C67A-F5E9ABA023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59835">
            <a:off x="359860" y="1264432"/>
            <a:ext cx="2766523" cy="4291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937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FAF4293-90C0-2D59-67BA-A8B56D7C5590}"/>
              </a:ext>
            </a:extLst>
          </p:cNvPr>
          <p:cNvSpPr txBox="1"/>
          <p:nvPr/>
        </p:nvSpPr>
        <p:spPr>
          <a:xfrm>
            <a:off x="134112" y="1761593"/>
            <a:ext cx="8010144" cy="5416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0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Our instructional day begins at 8:00 a.m.  </a:t>
            </a:r>
          </a:p>
          <a:p>
            <a:pPr marL="457200" marR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0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Breakfast eaters should arrive by 7:40 a.m.</a:t>
            </a:r>
          </a:p>
          <a:p>
            <a:pPr marL="457200" marR="0" indent="-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0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Car Riders are released at 3:05 p.m.</a:t>
            </a:r>
          </a:p>
          <a:p>
            <a:pPr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3500" dirty="0"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500" dirty="0"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will provide a daily classroom schedule. </a:t>
            </a:r>
          </a:p>
          <a:p>
            <a:pPr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4000" dirty="0"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A11CC2-947D-2809-BC98-753231AEFCA9}"/>
              </a:ext>
            </a:extLst>
          </p:cNvPr>
          <p:cNvSpPr txBox="1"/>
          <p:nvPr/>
        </p:nvSpPr>
        <p:spPr>
          <a:xfrm>
            <a:off x="1926336" y="146073"/>
            <a:ext cx="83393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50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Daily Schedule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5B12FDED-A805-82DE-B739-62176B4EB4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716" y="1278437"/>
            <a:ext cx="4576823" cy="488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5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575E6B7-6D6C-E046-D690-6FB7751EE212}"/>
              </a:ext>
            </a:extLst>
          </p:cNvPr>
          <p:cNvSpPr txBox="1"/>
          <p:nvPr/>
        </p:nvSpPr>
        <p:spPr>
          <a:xfrm>
            <a:off x="1775967" y="94655"/>
            <a:ext cx="877011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5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Morning Car Riders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D672D3E-88FD-3BFB-A15E-0DA27DDB503F}"/>
              </a:ext>
            </a:extLst>
          </p:cNvPr>
          <p:cNvSpPr txBox="1"/>
          <p:nvPr/>
        </p:nvSpPr>
        <p:spPr>
          <a:xfrm>
            <a:off x="156463" y="897255"/>
            <a:ext cx="1156208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500" dirty="0">
              <a:latin typeface="APLKinderPeeps" panose="02000603000000000000" pitchFamily="2" charset="0"/>
              <a:ea typeface="APLKinderPeeps" panose="02000603000000000000" pitchFamily="2" charset="0"/>
              <a:cs typeface="Times New Roman" panose="02020603050405020304" pitchFamily="18" charset="0"/>
            </a:endParaRPr>
          </a:p>
          <a:p>
            <a:pPr marL="463550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APLKinderPeeps" panose="02000603000000000000" pitchFamily="2" charset="0"/>
                <a:ea typeface="APLKinderPeeps" panose="02000603000000000000" pitchFamily="2" charset="0"/>
                <a:cs typeface="Times New Roman" panose="02020603050405020304" pitchFamily="18" charset="0"/>
              </a:rPr>
              <a:t>Parents and guardians must remain in cars. No visitors are allowed in the building during student arrival.</a:t>
            </a:r>
          </a:p>
          <a:p>
            <a:pPr marL="463550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APLKinderPeeps" panose="02000603000000000000" pitchFamily="2" charset="0"/>
                <a:ea typeface="APLKinderPeeps" panose="02000603000000000000" pitchFamily="2" charset="0"/>
                <a:cs typeface="Times New Roman" panose="02020603050405020304" pitchFamily="18" charset="0"/>
              </a:rPr>
              <a:t>Staff are on duty from 7:30-8:00 a.m. Students may not be dropped off before 7:30.</a:t>
            </a:r>
          </a:p>
          <a:p>
            <a:pPr marL="463550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APLKinderPeeps" panose="02000603000000000000" pitchFamily="2" charset="0"/>
                <a:ea typeface="APLKinderPeeps" panose="02000603000000000000" pitchFamily="2" charset="0"/>
                <a:cs typeface="Times New Roman" panose="02020603050405020304" pitchFamily="18" charset="0"/>
              </a:rPr>
              <a:t>After 8:00 a.m., you will need to walk your child into the building and check-in. </a:t>
            </a:r>
          </a:p>
          <a:p>
            <a:pPr marL="463550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APLKinderPeeps" panose="02000603000000000000" pitchFamily="2" charset="0"/>
                <a:ea typeface="APLKinderPeeps" panose="02000603000000000000" pitchFamily="2" charset="0"/>
                <a:cs typeface="Times New Roman" panose="02020603050405020304" pitchFamily="18" charset="0"/>
              </a:rPr>
              <a:t>Students must exit on the passenger side.</a:t>
            </a:r>
          </a:p>
          <a:p>
            <a:pPr marL="463550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APLKinderPeeps" panose="02000603000000000000" pitchFamily="2" charset="0"/>
                <a:ea typeface="APLKinderPeeps" panose="02000603000000000000" pitchFamily="2" charset="0"/>
                <a:cs typeface="Times New Roman" panose="02020603050405020304" pitchFamily="18" charset="0"/>
              </a:rPr>
              <a:t>For the safety of your child, do not allow him/her to exit on his/her own.</a:t>
            </a:r>
          </a:p>
          <a:p>
            <a:pPr marL="463550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APLKinderPeeps" panose="02000603000000000000" pitchFamily="2" charset="0"/>
                <a:ea typeface="APLKinderPeeps" panose="02000603000000000000" pitchFamily="2" charset="0"/>
                <a:cs typeface="Times New Roman" panose="02020603050405020304" pitchFamily="18" charset="0"/>
              </a:rPr>
              <a:t>Clothing, shoes, and bows should already be put on before pulling up in the carline.</a:t>
            </a:r>
          </a:p>
          <a:p>
            <a:pPr marL="463550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APLKinderPeeps" panose="02000603000000000000" pitchFamily="2" charset="0"/>
                <a:ea typeface="APLKinderPeeps" panose="02000603000000000000" pitchFamily="2" charset="0"/>
                <a:cs typeface="Times New Roman" panose="02020603050405020304" pitchFamily="18" charset="0"/>
              </a:rPr>
              <a:t>If your child cannot exit quickly or the driver needs to get out of the vehicle, you will need to pull around and park. </a:t>
            </a:r>
          </a:p>
          <a:p>
            <a:pPr marL="463550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APLKinderPeeps" panose="02000603000000000000" pitchFamily="2" charset="0"/>
                <a:ea typeface="APLKinderPeeps" panose="02000603000000000000" pitchFamily="2" charset="0"/>
                <a:cs typeface="Times New Roman" panose="02020603050405020304" pitchFamily="18" charset="0"/>
              </a:rPr>
              <a:t>Pull all the way up to the “STUDENT DROP OFF AND PICK UP SIGN”                  when unloading. </a:t>
            </a:r>
          </a:p>
          <a:p>
            <a:pPr marL="352425" marR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latin typeface="APLKinderPeeps" panose="02000603000000000000" pitchFamily="2" charset="0"/>
                <a:ea typeface="APLKinderPeeps" panose="02000603000000000000" pitchFamily="2" charset="0"/>
                <a:cs typeface="Times New Roman" panose="02020603050405020304" pitchFamily="18" charset="0"/>
              </a:rPr>
              <a:t> Cars will enter and exit in the same place. </a:t>
            </a:r>
          </a:p>
          <a:p>
            <a:pPr marL="352425" marR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500" dirty="0">
                <a:effectLst/>
                <a:latin typeface="APLKinderPeeps" panose="02000603000000000000" pitchFamily="2" charset="0"/>
                <a:ea typeface="APLKinderPeeps" panose="02000603000000000000" pitchFamily="2" charset="0"/>
                <a:cs typeface="Times New Roman" panose="02020603050405020304" pitchFamily="18" charset="0"/>
              </a:rPr>
              <a:t> Students are tardy at 8:05.</a:t>
            </a:r>
          </a:p>
        </p:txBody>
      </p:sp>
      <p:pic>
        <p:nvPicPr>
          <p:cNvPr id="12" name="Picture 11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05949BCC-3475-1740-9640-7941A8814E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2368" y="4374853"/>
            <a:ext cx="1916177" cy="248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945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73C4ED84-412A-604E-E35B-E4CD910C1E3B}"/>
              </a:ext>
            </a:extLst>
          </p:cNvPr>
          <p:cNvSpPr txBox="1"/>
          <p:nvPr/>
        </p:nvSpPr>
        <p:spPr>
          <a:xfrm>
            <a:off x="-244971" y="605986"/>
            <a:ext cx="826730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4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Afternoon Carline</a:t>
            </a:r>
            <a:endParaRPr lang="en-US" sz="4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81169C-4A99-BC8D-2FF2-DC261F3AF359}"/>
              </a:ext>
            </a:extLst>
          </p:cNvPr>
          <p:cNvSpPr txBox="1"/>
          <p:nvPr/>
        </p:nvSpPr>
        <p:spPr>
          <a:xfrm>
            <a:off x="227583" y="998401"/>
            <a:ext cx="7794753" cy="601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4500" u="sng" dirty="0">
              <a:effectLst/>
              <a:latin typeface="APLKinderPeeps" panose="02000603000000000000" pitchFamily="2" charset="0"/>
              <a:ea typeface="APLKinderPeeps" panose="02000603000000000000" pitchFamily="2" charset="0"/>
              <a:cs typeface="Times New Roman" panose="02020603050405020304" pitchFamily="18" charset="0"/>
            </a:endParaRPr>
          </a:p>
          <a:p>
            <a:pPr marL="512763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900" dirty="0"/>
              <a:t>Parents and guardians must remain in cars. No visitors are allowed in the lobby during dismissal. </a:t>
            </a:r>
          </a:p>
          <a:p>
            <a:pPr marL="512763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900" dirty="0"/>
              <a:t>Students must be loaded on the passenger side.</a:t>
            </a:r>
          </a:p>
          <a:p>
            <a:pPr marL="512763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900" dirty="0"/>
              <a:t>Students must be strapped into car seats or booster seats. You can pull up and over to the side if your child needs help buckling up. </a:t>
            </a:r>
          </a:p>
          <a:p>
            <a:pPr marL="512763" marR="0" indent="-454025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900" dirty="0"/>
              <a:t>Afternoon dismissal begins at 3:00. All students must be picked up before 3:10. </a:t>
            </a:r>
          </a:p>
          <a:p>
            <a:pPr marL="685800" marR="0" indent="-6858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500" dirty="0">
              <a:latin typeface="APLKinderPeeps" panose="02000603000000000000" pitchFamily="2" charset="0"/>
              <a:ea typeface="APLKinderPeeps" panose="02000603000000000000" pitchFamily="2" charset="0"/>
              <a:cs typeface="Times New Roman" panose="02020603050405020304" pitchFamily="18" charset="0"/>
            </a:endParaRPr>
          </a:p>
          <a:p>
            <a:pPr marL="685800" marR="0" indent="-6858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500" dirty="0">
              <a:effectLst/>
              <a:latin typeface="APLKinderPeeps" panose="02000603000000000000" pitchFamily="2" charset="0"/>
              <a:ea typeface="APLKinderPeeps" panose="02000603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Map&#10;&#10;Description automatically generated">
            <a:extLst>
              <a:ext uri="{FF2B5EF4-FFF2-40B4-BE49-F238E27FC236}">
                <a16:creationId xmlns:a16="http://schemas.microsoft.com/office/drawing/2014/main" id="{9CDDCB15-39F7-7F02-3560-3571954BFF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5844">
            <a:off x="7913797" y="2345576"/>
            <a:ext cx="4116937" cy="318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7564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38190DB-0D89-6882-74F9-B00A4710CD17}"/>
              </a:ext>
            </a:extLst>
          </p:cNvPr>
          <p:cNvSpPr txBox="1"/>
          <p:nvPr/>
        </p:nvSpPr>
        <p:spPr>
          <a:xfrm>
            <a:off x="3602496" y="1561150"/>
            <a:ext cx="838224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All money should be sent in an envelope with child’s name, teacher’s name, purpose of money, and the amount written on the envelope.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Toys, jewelry, etc. should not be brought to school. 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Label all items - jackets, coats, book bags, change of clothes, blankets, water bottles, …EVERYTHING!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Teachers are not available in the mornings. If you have any concerns, please see Ms. Smith in the office. She will be happy to assist you.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Pre-K Office   770 567-4769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502915-6F6F-1686-117A-3FBAB1CE3FD1}"/>
              </a:ext>
            </a:extLst>
          </p:cNvPr>
          <p:cNvSpPr txBox="1"/>
          <p:nvPr/>
        </p:nvSpPr>
        <p:spPr>
          <a:xfrm>
            <a:off x="975360" y="0"/>
            <a:ext cx="10326624" cy="1792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500" dirty="0"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Miscellaneous</a:t>
            </a:r>
            <a:endParaRPr lang="en-US" sz="5500" dirty="0">
              <a:effectLst/>
              <a:latin typeface="AGMultislacker" panose="02000603000000000000" pitchFamily="2" charset="0"/>
              <a:ea typeface="AGMultislacker" panose="02000603000000000000" pitchFamily="2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6F37D357-FAAA-D09E-1DFB-4D855CF81F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2286">
            <a:off x="63468" y="1219200"/>
            <a:ext cx="3754998" cy="540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8385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73C4ED84-412A-604E-E35B-E4CD910C1E3B}"/>
              </a:ext>
            </a:extLst>
          </p:cNvPr>
          <p:cNvSpPr txBox="1"/>
          <p:nvPr/>
        </p:nvSpPr>
        <p:spPr>
          <a:xfrm>
            <a:off x="372994" y="835363"/>
            <a:ext cx="826730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4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Let’s Talk About Attendance</a:t>
            </a:r>
            <a:endParaRPr lang="en-US" sz="4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0B1E43-EDCA-99AB-D580-102CA938B7DF}"/>
              </a:ext>
            </a:extLst>
          </p:cNvPr>
          <p:cNvSpPr txBox="1"/>
          <p:nvPr/>
        </p:nvSpPr>
        <p:spPr>
          <a:xfrm>
            <a:off x="309758" y="2197108"/>
            <a:ext cx="1150924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6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The State of Georgia Department of Early Care and Learning (DECAL) checks our attendance records.  If a child is absent for more than 10 consecutive days, has a pattern of leaving early, or is chronically tardy he/she may lose their space in the program.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6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We want your child to come to school every day, but if he/she has a temperature of 100 degrees or more, he/she must stay at home.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6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A child who is contagious (with or without fever), must stay at home.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6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Students should be free from fever, vomiting, and diarrhea for 24 hours before returning to school.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6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Upon returning to school, students should have a parent or doctor’s excuse.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125A1D83-2E67-B276-6D73-18C1C20296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3426">
            <a:off x="9454958" y="161108"/>
            <a:ext cx="2055756" cy="207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283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ACDFE9B-065A-9D0F-2874-178CA8B75896}"/>
              </a:ext>
            </a:extLst>
          </p:cNvPr>
          <p:cNvSpPr txBox="1"/>
          <p:nvPr/>
        </p:nvSpPr>
        <p:spPr>
          <a:xfrm>
            <a:off x="581374" y="493119"/>
            <a:ext cx="110292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4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Transportation Changes</a:t>
            </a:r>
            <a:endParaRPr lang="en-US" sz="4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0B1E43-EDCA-99AB-D580-102CA938B7DF}"/>
              </a:ext>
            </a:extLst>
          </p:cNvPr>
          <p:cNvSpPr txBox="1"/>
          <p:nvPr/>
        </p:nvSpPr>
        <p:spPr>
          <a:xfrm>
            <a:off x="333909" y="1812507"/>
            <a:ext cx="833460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Transportation changes must be in written form. Place a note in the zip pocket in the folder.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Otherwise, the request to change transportation must be faxed (1-678-359-9850) or emailed to smitham@pike.k12.ga.us BEFORE 1:30 P.M. along with a photo of your driver’s license.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Please do not call or text teachers with transportation changes. </a:t>
            </a:r>
            <a:endParaRPr lang="en-US" sz="28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Please do not leave transportation changes on our Voice Mail.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C52269B-EAB0-912D-1DAE-FC36BF8E51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1429" y="1168220"/>
            <a:ext cx="2863421" cy="558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638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6C20283-73E0-40EC-8AD8-057F581F64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28">
            <a:extLst>
              <a:ext uri="{FF2B5EF4-FFF2-40B4-BE49-F238E27FC236}">
                <a16:creationId xmlns:a16="http://schemas.microsoft.com/office/drawing/2014/main" id="{3FCC729B-E528-40C3-82D3-BA4375575E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960120" y="0"/>
            <a:ext cx="11218661" cy="6858000"/>
          </a:xfrm>
          <a:custGeom>
            <a:avLst/>
            <a:gdLst>
              <a:gd name="connsiteX0" fmla="*/ 0 w 11218661"/>
              <a:gd name="connsiteY0" fmla="*/ 0 h 6858000"/>
              <a:gd name="connsiteX1" fmla="*/ 8042507 w 11218661"/>
              <a:gd name="connsiteY1" fmla="*/ 0 h 6858000"/>
              <a:gd name="connsiteX2" fmla="*/ 11218661 w 11218661"/>
              <a:gd name="connsiteY2" fmla="*/ 6858000 h 6858000"/>
              <a:gd name="connsiteX3" fmla="*/ 0 w 1121866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18661" h="6858000">
                <a:moveTo>
                  <a:pt x="0" y="0"/>
                </a:moveTo>
                <a:lnTo>
                  <a:pt x="8042507" y="0"/>
                </a:lnTo>
                <a:lnTo>
                  <a:pt x="11218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 26">
            <a:extLst>
              <a:ext uri="{FF2B5EF4-FFF2-40B4-BE49-F238E27FC236}">
                <a16:creationId xmlns:a16="http://schemas.microsoft.com/office/drawing/2014/main" id="{58F1FB8D-1842-4A04-998D-6CF047AB27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420248" y="0"/>
            <a:ext cx="10771752" cy="6858000"/>
          </a:xfrm>
          <a:custGeom>
            <a:avLst/>
            <a:gdLst>
              <a:gd name="connsiteX0" fmla="*/ 0 w 10771752"/>
              <a:gd name="connsiteY0" fmla="*/ 0 h 6858000"/>
              <a:gd name="connsiteX1" fmla="*/ 7595598 w 10771752"/>
              <a:gd name="connsiteY1" fmla="*/ 0 h 6858000"/>
              <a:gd name="connsiteX2" fmla="*/ 10771752 w 10771752"/>
              <a:gd name="connsiteY2" fmla="*/ 6858000 h 6858000"/>
              <a:gd name="connsiteX3" fmla="*/ 0 w 1077175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71752" h="6858000">
                <a:moveTo>
                  <a:pt x="0" y="0"/>
                </a:moveTo>
                <a:lnTo>
                  <a:pt x="7595598" y="0"/>
                </a:lnTo>
                <a:lnTo>
                  <a:pt x="1077175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53901B-B984-7B58-B916-3D847A112ED4}"/>
              </a:ext>
            </a:extLst>
          </p:cNvPr>
          <p:cNvSpPr txBox="1"/>
          <p:nvPr/>
        </p:nvSpPr>
        <p:spPr>
          <a:xfrm>
            <a:off x="4502443" y="2584704"/>
            <a:ext cx="7161017" cy="40798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lvl="2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tabLst>
                <a:tab pos="461963" algn="l"/>
              </a:tabLst>
            </a:pPr>
            <a:r>
              <a:rPr lang="en-US" sz="3000" dirty="0">
                <a:latin typeface="KAExtraLargeIcedCoffee" panose="02000303000000000000" pitchFamily="2" charset="0"/>
                <a:ea typeface="KAExtraLargeIcedCoffee" panose="02000303000000000000" pitchFamily="2" charset="0"/>
              </a:rPr>
              <a:t>If any documents are missing from your child’s file you will receive a letter requesting the missing documents. You will have 48 hours to submit any missing documents. </a:t>
            </a:r>
          </a:p>
          <a:p>
            <a:pPr marL="0" lvl="2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tabLst>
                <a:tab pos="461963" algn="l"/>
              </a:tabLst>
            </a:pPr>
            <a:endParaRPr lang="en-US" sz="3000" dirty="0">
              <a:latin typeface="KAExtraLargeIcedCoffee" panose="02000303000000000000" pitchFamily="2" charset="0"/>
              <a:ea typeface="KAExtraLargeIcedCoffee" panose="02000303000000000000" pitchFamily="2" charset="0"/>
            </a:endParaRPr>
          </a:p>
        </p:txBody>
      </p:sp>
      <p:sp>
        <p:nvSpPr>
          <p:cNvPr id="2" name="TextBox 3">
            <a:extLst>
              <a:ext uri="{FF2B5EF4-FFF2-40B4-BE49-F238E27FC236}">
                <a16:creationId xmlns:a16="http://schemas.microsoft.com/office/drawing/2014/main" id="{365FD0A2-5DEF-AF0C-8954-2343823DC4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5408" y="907383"/>
            <a:ext cx="72612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4400" b="1" dirty="0">
                <a:solidFill>
                  <a:schemeClr val="tx1"/>
                </a:solidFill>
              </a:rPr>
              <a:t>Required Documentation</a:t>
            </a:r>
          </a:p>
        </p:txBody>
      </p:sp>
      <p:pic>
        <p:nvPicPr>
          <p:cNvPr id="6" name="Picture 5" descr="A picture containing text, window&#10;&#10;Description automatically generated">
            <a:extLst>
              <a:ext uri="{FF2B5EF4-FFF2-40B4-BE49-F238E27FC236}">
                <a16:creationId xmlns:a16="http://schemas.microsoft.com/office/drawing/2014/main" id="{AFD2A435-D25C-AC23-3DC0-EE3A048AFE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26" y="694932"/>
            <a:ext cx="3105918" cy="6065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663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ACDFE9B-065A-9D0F-2874-178CA8B75896}"/>
              </a:ext>
            </a:extLst>
          </p:cNvPr>
          <p:cNvSpPr txBox="1"/>
          <p:nvPr/>
        </p:nvSpPr>
        <p:spPr>
          <a:xfrm>
            <a:off x="581374" y="493119"/>
            <a:ext cx="11029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effectLst/>
                <a:latin typeface="AGRestingTeacherFaceSolid" panose="02000603000000000000" pitchFamily="2" charset="0"/>
                <a:ea typeface="AGRestingTeacherFaceSolid" panose="02000603000000000000" pitchFamily="2" charset="0"/>
                <a:cs typeface="Times New Roman" panose="02020603050405020304" pitchFamily="18" charset="0"/>
              </a:rPr>
              <a:t>Georgia Early Learning &amp; Development Standards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0B1E43-EDCA-99AB-D580-102CA938B7DF}"/>
              </a:ext>
            </a:extLst>
          </p:cNvPr>
          <p:cNvSpPr txBox="1"/>
          <p:nvPr/>
        </p:nvSpPr>
        <p:spPr>
          <a:xfrm>
            <a:off x="272949" y="1609915"/>
            <a:ext cx="85662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Communication, language, and literacy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Social and emotional development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Physical development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App</a:t>
            </a: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roaches to play and learning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Co</a:t>
            </a: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gnitive development and general knowledge</a:t>
            </a:r>
            <a:endParaRPr lang="en-US" sz="28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2" name="Text Box 12">
            <a:extLst>
              <a:ext uri="{FF2B5EF4-FFF2-40B4-BE49-F238E27FC236}">
                <a16:creationId xmlns:a16="http://schemas.microsoft.com/office/drawing/2014/main" id="{6201ECE5-DB88-145C-F6FD-374B71B5E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868" y="5175504"/>
            <a:ext cx="7543800" cy="9540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dirty="0">
                <a:solidFill>
                  <a:schemeClr val="tx1"/>
                </a:solidFill>
                <a:latin typeface="KG Second Chances Solid" panose="02000000000000000000" pitchFamily="2" charset="0"/>
              </a:rPr>
              <a:t>For more information on Pre-K Standards visit</a:t>
            </a:r>
            <a:r>
              <a:rPr lang="en-US" altLang="en-US" sz="2400" dirty="0">
                <a:solidFill>
                  <a:schemeClr val="tx1"/>
                </a:solidFill>
                <a:latin typeface="KG Second Chances Solid" panose="02000000000000000000" pitchFamily="2" charset="0"/>
              </a:rPr>
              <a:t> </a:t>
            </a:r>
            <a:r>
              <a:rPr lang="en-US" altLang="en-US" sz="3200" u="sng" dirty="0">
                <a:solidFill>
                  <a:schemeClr val="tx1"/>
                </a:solidFill>
                <a:latin typeface="KG Second Chances Solid" panose="02000000000000000000" pitchFamily="2" charset="0"/>
                <a:hlinkClick r:id="rId3"/>
              </a:rPr>
              <a:t>www.decal.ga.gov</a:t>
            </a:r>
            <a:r>
              <a:rPr lang="en-US" altLang="en-US" sz="2400" dirty="0">
                <a:solidFill>
                  <a:schemeClr val="tx1"/>
                </a:solidFill>
                <a:latin typeface="KG Second Chances Solid" panose="02000000000000000000" pitchFamily="2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KG Second Chances Solid" panose="02000000000000000000" pitchFamily="2" charset="0"/>
              </a:rPr>
              <a:t>and click on</a:t>
            </a:r>
            <a:r>
              <a:rPr lang="en-US" altLang="en-US" sz="2400" dirty="0">
                <a:solidFill>
                  <a:schemeClr val="tx1"/>
                </a:solidFill>
                <a:latin typeface="KG Second Chances Solid" panose="02000000000000000000" pitchFamily="2" charset="0"/>
              </a:rPr>
              <a:t> GELDS </a:t>
            </a:r>
            <a:endParaRPr lang="en-US" altLang="en-US" dirty="0">
              <a:solidFill>
                <a:schemeClr val="tx1"/>
              </a:solidFill>
              <a:latin typeface="KG Second Chances Solid" panose="02000000000000000000" pitchFamily="2" charset="0"/>
            </a:endParaRPr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09388837-9B0A-283F-0834-B2CD37D2E4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396" y="1077893"/>
            <a:ext cx="5188431" cy="600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9604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ACDFE9B-065A-9D0F-2874-178CA8B75896}"/>
              </a:ext>
            </a:extLst>
          </p:cNvPr>
          <p:cNvSpPr txBox="1"/>
          <p:nvPr/>
        </p:nvSpPr>
        <p:spPr>
          <a:xfrm>
            <a:off x="581374" y="493119"/>
            <a:ext cx="11029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What if the school closes for inclement weather?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0B1E43-EDCA-99AB-D580-102CA938B7DF}"/>
              </a:ext>
            </a:extLst>
          </p:cNvPr>
          <p:cNvSpPr txBox="1"/>
          <p:nvPr/>
        </p:nvSpPr>
        <p:spPr>
          <a:xfrm>
            <a:off x="358293" y="1951291"/>
            <a:ext cx="856625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Pike County Schools Facebook Page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TV</a:t>
            </a:r>
            <a:endParaRPr lang="en-US" sz="28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School Website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School All-Call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en-US" sz="28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en-US" sz="2800" dirty="0"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Please make sure parent/guardian contact numbers are kept up-to-date. </a:t>
            </a:r>
          </a:p>
        </p:txBody>
      </p:sp>
      <p:pic>
        <p:nvPicPr>
          <p:cNvPr id="4" name="Picture 3" descr="A picture containing text, window, vector graphics&#10;&#10;Description automatically generated">
            <a:extLst>
              <a:ext uri="{FF2B5EF4-FFF2-40B4-BE49-F238E27FC236}">
                <a16:creationId xmlns:a16="http://schemas.microsoft.com/office/drawing/2014/main" id="{4B9AD5DE-0710-D593-AE36-EC2C15FAC7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4784" y="1219248"/>
            <a:ext cx="5353818" cy="554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2984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ACDFE9B-065A-9D0F-2874-178CA8B75896}"/>
              </a:ext>
            </a:extLst>
          </p:cNvPr>
          <p:cNvSpPr txBox="1"/>
          <p:nvPr/>
        </p:nvSpPr>
        <p:spPr>
          <a:xfrm>
            <a:off x="581374" y="212703"/>
            <a:ext cx="110292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4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Behavior</a:t>
            </a:r>
            <a:endParaRPr lang="en-US" sz="4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0B1E43-EDCA-99AB-D580-102CA938B7DF}"/>
              </a:ext>
            </a:extLst>
          </p:cNvPr>
          <p:cNvSpPr txBox="1"/>
          <p:nvPr/>
        </p:nvSpPr>
        <p:spPr>
          <a:xfrm>
            <a:off x="123293" y="887803"/>
            <a:ext cx="935524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6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We are in the business of teaching children. This means we also teach them how to behave and get along with others. </a:t>
            </a:r>
            <a:endParaRPr lang="en-US" sz="2600" dirty="0"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6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However, children may be unenrolled from the Pre-K Program if they are hurting themselves or others and/or chronically disruptive to the extent that they are not benefiting from the Pre-K Program. </a:t>
            </a:r>
            <a:endParaRPr lang="en-US" sz="2600" dirty="0"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6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This would be a last resort.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6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Students with chronic behavior problems will be placed on a behavior plan. </a:t>
            </a:r>
            <a:endParaRPr lang="en-US" sz="26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6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Some consequences for misbehavior are: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3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Counseling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3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Warning by teacher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3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Denial of privileges or time-out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3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Note home or parent phone call</a:t>
            </a:r>
          </a:p>
          <a:p>
            <a:pPr lvl="1"/>
            <a:endParaRPr lang="en-US" sz="26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340D309-8DA5-0DF6-71FD-7A54016B3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1736" y="1445170"/>
            <a:ext cx="2830264" cy="3967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1637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ACDFE9B-065A-9D0F-2874-178CA8B75896}"/>
              </a:ext>
            </a:extLst>
          </p:cNvPr>
          <p:cNvSpPr txBox="1"/>
          <p:nvPr/>
        </p:nvSpPr>
        <p:spPr>
          <a:xfrm>
            <a:off x="581374" y="493119"/>
            <a:ext cx="110292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4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Counseling</a:t>
            </a:r>
            <a:endParaRPr lang="en-US" sz="4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0B1E43-EDCA-99AB-D580-102CA938B7DF}"/>
              </a:ext>
            </a:extLst>
          </p:cNvPr>
          <p:cNvSpPr txBox="1"/>
          <p:nvPr/>
        </p:nvSpPr>
        <p:spPr>
          <a:xfrm>
            <a:off x="4840224" y="2050466"/>
            <a:ext cx="735177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Mrs. Cassie Pierce is the counselor for PCPS and the Pre-K program. 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She will be teaching monthly guidance lessons to Pre-K classes.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She will also be available to help with any social, emotional, or behavioral concerns with students. </a:t>
            </a: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9E27C16E-FCE5-D134-4FB7-F3BECAA1D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8336">
            <a:off x="97536" y="1557950"/>
            <a:ext cx="4853944" cy="4522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6001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ACDFE9B-065A-9D0F-2874-178CA8B75896}"/>
              </a:ext>
            </a:extLst>
          </p:cNvPr>
          <p:cNvSpPr txBox="1"/>
          <p:nvPr/>
        </p:nvSpPr>
        <p:spPr>
          <a:xfrm>
            <a:off x="-1271810" y="615583"/>
            <a:ext cx="110292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4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Communication is Key!</a:t>
            </a:r>
            <a:endParaRPr lang="en-US" sz="4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0B1E43-EDCA-99AB-D580-102CA938B7DF}"/>
              </a:ext>
            </a:extLst>
          </p:cNvPr>
          <p:cNvSpPr txBox="1"/>
          <p:nvPr/>
        </p:nvSpPr>
        <p:spPr>
          <a:xfrm>
            <a:off x="370485" y="1613133"/>
            <a:ext cx="877351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en-US" sz="28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School Calendar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PCPS and Pre-K Post (lobby and Facebook)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Teacher Weekly Newsletter    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Agenda                            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Phone Calls 	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Teacher’s Class Facebook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Flyers and Memos    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Letters and Notes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Schedule Parent/Teacher Conferences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Check the student folder daily!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	</a:t>
            </a:r>
            <a:endParaRPr lang="en-US" sz="22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6337884A-A8BB-13F2-FFDA-77C2ACA449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647" y="170688"/>
            <a:ext cx="3275270" cy="668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598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ACDFE9B-065A-9D0F-2874-178CA8B75896}"/>
              </a:ext>
            </a:extLst>
          </p:cNvPr>
          <p:cNvSpPr txBox="1"/>
          <p:nvPr/>
        </p:nvSpPr>
        <p:spPr>
          <a:xfrm>
            <a:off x="-1296194" y="335167"/>
            <a:ext cx="1102925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4500" dirty="0">
                <a:effectLst/>
                <a:latin typeface="AGMultislacker" panose="02000603000000000000" pitchFamily="2" charset="0"/>
                <a:ea typeface="AGMultislacker" panose="02000603000000000000" pitchFamily="2" charset="0"/>
                <a:cs typeface="Times New Roman" panose="02020603050405020304" pitchFamily="18" charset="0"/>
              </a:rPr>
              <a:t>Parent Involvement</a:t>
            </a:r>
            <a:endParaRPr lang="en-US" sz="4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0B1E43-EDCA-99AB-D580-102CA938B7DF}"/>
              </a:ext>
            </a:extLst>
          </p:cNvPr>
          <p:cNvSpPr txBox="1"/>
          <p:nvPr/>
        </p:nvSpPr>
        <p:spPr>
          <a:xfrm>
            <a:off x="281077" y="727582"/>
            <a:ext cx="877351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endParaRPr lang="en-US" sz="28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Communicate with the Pre-K Staff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Be a School Volunteer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Participate in School Functions &amp; Programs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To volunteer, you must complete the volunteer/participation application, </a:t>
            </a: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submit a copy of your state picture I.D., </a:t>
            </a:r>
            <a:r>
              <a:rPr lang="en-US" sz="28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have a background check, complete the mandated reporter training, and submit the certificate.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For classroom parties, you only need to sign-in with Ms. Smith. </a:t>
            </a:r>
            <a:endParaRPr lang="en-US" sz="28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You will be contacted by school staff when there are volunteering needs. </a:t>
            </a:r>
            <a:endParaRPr lang="en-US" sz="28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	</a:t>
            </a:r>
            <a:endParaRPr lang="en-US" sz="22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picture containing text, window&#10;&#10;Description automatically generated">
            <a:extLst>
              <a:ext uri="{FF2B5EF4-FFF2-40B4-BE49-F238E27FC236}">
                <a16:creationId xmlns:a16="http://schemas.microsoft.com/office/drawing/2014/main" id="{BE95D030-27FE-ACD9-F796-EF6958584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282" y="427364"/>
            <a:ext cx="3496445" cy="6320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8253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ACDFE9B-065A-9D0F-2874-178CA8B75896}"/>
              </a:ext>
            </a:extLst>
          </p:cNvPr>
          <p:cNvSpPr txBox="1"/>
          <p:nvPr/>
        </p:nvSpPr>
        <p:spPr>
          <a:xfrm>
            <a:off x="491272" y="332828"/>
            <a:ext cx="11029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3600" dirty="0">
                <a:effectLst/>
                <a:latin typeface="AGRestingTeacherFaceSolid" panose="02000603000000000000" pitchFamily="2" charset="0"/>
                <a:ea typeface="AGRestingTeacherFaceSolid" panose="02000603000000000000" pitchFamily="2" charset="0"/>
                <a:cs typeface="Times New Roman" panose="02020603050405020304" pitchFamily="18" charset="0"/>
              </a:rPr>
              <a:t>Would you like more information?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0B1E43-EDCA-99AB-D580-102CA938B7DF}"/>
              </a:ext>
            </a:extLst>
          </p:cNvPr>
          <p:cNvSpPr txBox="1"/>
          <p:nvPr/>
        </p:nvSpPr>
        <p:spPr>
          <a:xfrm>
            <a:off x="3162453" y="1461837"/>
            <a:ext cx="902954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25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  <a:hlinkClick r:id="rId3"/>
              </a:rPr>
              <a:t>http://www.decal.ga.gov/documents/attachments/PreKFamilyHandbook.pdf</a:t>
            </a:r>
            <a:endParaRPr lang="en-US" sz="25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0"/>
              </a:spcAft>
            </a:pPr>
            <a:endParaRPr lang="en-US" sz="26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DDC22E3F-FB5B-B774-82DD-5EFE0A9EF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470" y="2391716"/>
            <a:ext cx="5166820" cy="4133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73654A60-A586-B192-274A-9BE0F13D90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" y="1170432"/>
            <a:ext cx="4047206" cy="568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1829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Logo&#10;&#10;Description automatically generated">
            <a:extLst>
              <a:ext uri="{FF2B5EF4-FFF2-40B4-BE49-F238E27FC236}">
                <a16:creationId xmlns:a16="http://schemas.microsoft.com/office/drawing/2014/main" id="{1847F1A7-4BE9-7F87-7539-6756B62D36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772" y="2006320"/>
            <a:ext cx="4880774" cy="469466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ACDFE9B-065A-9D0F-2874-178CA8B75896}"/>
              </a:ext>
            </a:extLst>
          </p:cNvPr>
          <p:cNvSpPr txBox="1"/>
          <p:nvPr/>
        </p:nvSpPr>
        <p:spPr>
          <a:xfrm>
            <a:off x="245636" y="393788"/>
            <a:ext cx="11700728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900" dirty="0">
                <a:effectLst/>
                <a:latin typeface="AGRestingTeacherFaceSolid" panose="02000603000000000000" pitchFamily="2" charset="0"/>
                <a:ea typeface="AGRestingTeacherFaceSolid" panose="02000603000000000000" pitchFamily="2" charset="0"/>
                <a:cs typeface="Times New Roman" panose="02020603050405020304" pitchFamily="18" charset="0"/>
              </a:rPr>
              <a:t>Thank you for reviewing our Parent Orientation Presentation!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0B1E43-EDCA-99AB-D580-102CA938B7DF}"/>
              </a:ext>
            </a:extLst>
          </p:cNvPr>
          <p:cNvSpPr txBox="1"/>
          <p:nvPr/>
        </p:nvSpPr>
        <p:spPr>
          <a:xfrm>
            <a:off x="681644" y="1262948"/>
            <a:ext cx="11192256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en-US" sz="2500" dirty="0">
                <a:effectLst/>
                <a:latin typeface="KAExtraLargeIcedCoffee" panose="02000303000000000000" pitchFamily="2" charset="0"/>
                <a:ea typeface="KAExtraLargeIcedCoffee" panose="02000303000000000000" pitchFamily="2" charset="0"/>
                <a:cs typeface="Times New Roman" panose="02020603050405020304" pitchFamily="18" charset="0"/>
              </a:rPr>
              <a:t>Please be sure to sign-in with your teacher in the classroom.</a:t>
            </a:r>
          </a:p>
          <a:p>
            <a:pPr marR="0" algn="ctr">
              <a:spcBef>
                <a:spcPts val="0"/>
              </a:spcBef>
              <a:spcAft>
                <a:spcPts val="0"/>
              </a:spcAft>
            </a:pPr>
            <a:endParaRPr lang="en-US" sz="2600" dirty="0">
              <a:effectLst/>
              <a:latin typeface="KAExtraLargeIcedCoffee" panose="02000303000000000000" pitchFamily="2" charset="0"/>
              <a:ea typeface="KAExtraLargeIcedCoffee" panose="02000303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996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4565</TotalTime>
  <Words>1385</Words>
  <Application>Microsoft Office PowerPoint</Application>
  <PresentationFormat>Widescreen</PresentationFormat>
  <Paragraphs>163</Paragraphs>
  <Slides>21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5" baseType="lpstr">
      <vt:lpstr>KG Second Chances Solid</vt:lpstr>
      <vt:lpstr>KG Second Chances Sketch</vt:lpstr>
      <vt:lpstr>AGRestingTeacherFaceSolid</vt:lpstr>
      <vt:lpstr>Wingdings</vt:lpstr>
      <vt:lpstr>Wingdings 3</vt:lpstr>
      <vt:lpstr>KAExtraLargeIcedCoffee</vt:lpstr>
      <vt:lpstr>MJYouGuacMyWorld</vt:lpstr>
      <vt:lpstr>APLKinderPeeps</vt:lpstr>
      <vt:lpstr>HelloBasic</vt:lpstr>
      <vt:lpstr>Calibri Light</vt:lpstr>
      <vt:lpstr>Arial</vt:lpstr>
      <vt:lpstr>Calibri</vt:lpstr>
      <vt:lpstr>AGMultislacker</vt:lpstr>
      <vt:lpstr>Office Theme</vt:lpstr>
      <vt:lpstr>PowerPoint Presentation</vt:lpstr>
      <vt:lpstr>PowerPoint Presentation</vt:lpstr>
      <vt:lpstr>   Pre-K Teachers  BFTS Classrooms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Teal, April</dc:creator>
  <cp:lastModifiedBy>Teal, April</cp:lastModifiedBy>
  <cp:revision>68</cp:revision>
  <cp:lastPrinted>2025-08-25T12:24:25Z</cp:lastPrinted>
  <dcterms:created xsi:type="dcterms:W3CDTF">2022-03-22T19:09:55Z</dcterms:created>
  <dcterms:modified xsi:type="dcterms:W3CDTF">2026-08-20T16:45:03Z</dcterms:modified>
</cp:coreProperties>
</file>